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04" r:id="rId3"/>
    <p:sldId id="296" r:id="rId4"/>
    <p:sldId id="317" r:id="rId5"/>
    <p:sldId id="319" r:id="rId6"/>
    <p:sldId id="303" r:id="rId7"/>
    <p:sldId id="318" r:id="rId8"/>
    <p:sldId id="320" r:id="rId9"/>
    <p:sldId id="321" r:id="rId10"/>
    <p:sldId id="322" r:id="rId11"/>
    <p:sldId id="323" r:id="rId12"/>
    <p:sldId id="324" r:id="rId13"/>
    <p:sldId id="325" r:id="rId14"/>
    <p:sldId id="316" r:id="rId15"/>
    <p:sldId id="330" r:id="rId16"/>
    <p:sldId id="331" r:id="rId17"/>
    <p:sldId id="332" r:id="rId18"/>
    <p:sldId id="328" r:id="rId19"/>
    <p:sldId id="333" r:id="rId20"/>
    <p:sldId id="32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E448-B5B7-F34A-BFF0-2ADB427D67E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6D82-63F3-034C-B865-A4056734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3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22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8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0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5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4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docs/bioinformatics/introduction-to-augur" TargetMode="External"/><Relationship Id="rId4" Type="http://schemas.openxmlformats.org/officeDocument/2006/relationships/hyperlink" Target="https://neherlab.org/teaching_notes/201909_Emma_augur_steps.pdf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github.com/neherlab/treetime" TargetMode="External"/><Relationship Id="rId5" Type="http://schemas.openxmlformats.org/officeDocument/2006/relationships/hyperlink" Target="https://treetime.biozentrum.unibas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eherlab.org/201901_krisp_auspice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9</a:t>
            </a:r>
          </a:p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34B3EA-E365-8C44-BFDC-77C96F6D27B8}"/>
              </a:ext>
            </a:extLst>
          </p:cNvPr>
          <p:cNvSpPr txBox="1"/>
          <p:nvPr/>
        </p:nvSpPr>
        <p:spPr>
          <a:xfrm>
            <a:off x="1658314" y="1362122"/>
            <a:ext cx="64929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Phylogenetics</a:t>
            </a:r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: </a:t>
            </a:r>
            <a:r>
              <a:rPr lang="en-US" sz="6600" dirty="0" err="1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Nextstrain</a:t>
            </a:r>
            <a:endParaRPr lang="en-US" sz="6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613744-038B-6C40-AABF-43B6176A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20" y="1515901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Community builds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D2C832-72A7-D047-B738-409FE733FC54}"/>
              </a:ext>
            </a:extLst>
          </p:cNvPr>
          <p:cNvSpPr txBox="1"/>
          <p:nvPr/>
        </p:nvSpPr>
        <p:spPr>
          <a:xfrm>
            <a:off x="838200" y="1288984"/>
            <a:ext cx="106399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Local installation of augur and auspice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Private and public data &gt; local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User has complete control &gt; shared only if wanted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can be protected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Advantage &gt; Speed, no go-between to get results online!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04DB1F-D034-CF4C-B7CC-A203BEA27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6"/>
          <a:stretch/>
        </p:blipFill>
        <p:spPr>
          <a:xfrm>
            <a:off x="2169761" y="3909463"/>
            <a:ext cx="7640665" cy="28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DRC Ebola (2018-19)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7C8470F-83B5-914E-82FE-7C82D520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0" y="1071065"/>
            <a:ext cx="10456190" cy="57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93" y="0"/>
            <a:ext cx="773392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4EB843-5ED1-E74E-978B-CAA7776AF5FB}"/>
              </a:ext>
            </a:extLst>
          </p:cNvPr>
          <p:cNvSpPr txBox="1"/>
          <p:nvPr/>
        </p:nvSpPr>
        <p:spPr>
          <a:xfrm>
            <a:off x="114677" y="2573940"/>
            <a:ext cx="434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Grubaughlab.com</a:t>
            </a:r>
            <a:r>
              <a:rPr lang="en-US" sz="4400" dirty="0" smtClean="0"/>
              <a:t>/</a:t>
            </a:r>
            <a:r>
              <a:rPr lang="en-US" sz="4400" dirty="0" err="1" smtClean="0"/>
              <a:t>nextstrain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5856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A37350-B084-8041-96DC-B89BE76C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1" y="324852"/>
            <a:ext cx="11819657" cy="6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588" y="2846943"/>
            <a:ext cx="9401176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+mn-lt"/>
              </a:rPr>
              <a:t>Nextstrain</a:t>
            </a:r>
            <a:r>
              <a:rPr lang="en-US" sz="6000" dirty="0">
                <a:solidFill>
                  <a:schemeClr val="bg1"/>
                </a:solidFill>
                <a:latin typeface="+mn-lt"/>
              </a:rPr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63242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Augur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561880" y="3133904"/>
            <a:ext cx="1080232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Modular phylogenetic analysis workflow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Ran using workflow manager (</a:t>
            </a:r>
            <a:r>
              <a:rPr lang="en-US" sz="2800" dirty="0" err="1"/>
              <a:t>snakemake</a:t>
            </a:r>
            <a:r>
              <a:rPr lang="en-US" sz="2800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800" i="1" dirty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Documentation: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hlinkClick r:id="rId3"/>
              </a:rPr>
              <a:t>https://nextstrain.org/docs/bioinformatics/introduction-to-augur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i="1" dirty="0"/>
              <a:t>Teaching notes: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hlinkClick r:id="rId4"/>
              </a:rPr>
              <a:t>https://neherlab.org/teaching_notes/201909_Emma_augur_steps.pdf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8F7EE5-1F44-6E45-B932-0B583C3B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21" y="1207068"/>
            <a:ext cx="10500238" cy="16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27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Augur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561880" y="3133904"/>
            <a:ext cx="108023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Input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sequences.fasta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/>
              <a:t>metadata.tsv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i="1" dirty="0"/>
              <a:t>Can also import a tree if already constructed (like a Bayesian tree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Visualization data for Auspice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Colors, </a:t>
            </a:r>
            <a:r>
              <a:rPr lang="en-US" sz="2400" dirty="0" err="1"/>
              <a:t>lat_longs</a:t>
            </a:r>
            <a:r>
              <a:rPr lang="en-US" sz="2400" dirty="0"/>
              <a:t>, reference genome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8F7EE5-1F44-6E45-B932-0B583C3B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1" y="1207068"/>
            <a:ext cx="10500238" cy="16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Augur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561880" y="3133904"/>
            <a:ext cx="10802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What augur does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Prepare pathogen sequences and metadata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Align sequences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Construct a phylogeny from aligned sequences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Annotate the phylogeny with inferred ancestral pathogen dates, sequences, and traits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Export the annotated phylogeny and corresponding metadata into auspice-readable format (JSON)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8F7EE5-1F44-6E45-B932-0B583C3B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1" y="1207068"/>
            <a:ext cx="10500238" cy="16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 err="1"/>
              <a:t>Nextstrain</a:t>
            </a:r>
            <a:r>
              <a:rPr lang="en-US" dirty="0"/>
              <a:t> </a:t>
            </a:r>
            <a:r>
              <a:rPr lang="en-US" dirty="0" err="1"/>
              <a:t>phylogenetics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CCA973-CE9E-884C-BE21-18A0EBC4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720" y="1766807"/>
            <a:ext cx="4872280" cy="3897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E7D2B8-E99C-0C4F-9D4B-55E99D61EB4A}"/>
              </a:ext>
            </a:extLst>
          </p:cNvPr>
          <p:cNvSpPr txBox="1"/>
          <p:nvPr/>
        </p:nvSpPr>
        <p:spPr>
          <a:xfrm>
            <a:off x="418455" y="1598947"/>
            <a:ext cx="690126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IQ-TREE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Maximum-likelihood (M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L); Fast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9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 err="1"/>
              <a:t>Nextstrain</a:t>
            </a:r>
            <a:r>
              <a:rPr lang="en-US" dirty="0"/>
              <a:t> </a:t>
            </a:r>
            <a:r>
              <a:rPr lang="en-US" dirty="0" err="1"/>
              <a:t>phylogenetics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BDDFD2-A2B9-1347-B44F-514825B7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23" y="1784351"/>
            <a:ext cx="4825694" cy="4149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DB820E-152A-5047-A52D-57EF85014890}"/>
              </a:ext>
            </a:extLst>
          </p:cNvPr>
          <p:cNvSpPr txBox="1"/>
          <p:nvPr/>
        </p:nvSpPr>
        <p:spPr>
          <a:xfrm>
            <a:off x="418455" y="1598947"/>
            <a:ext cx="690126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IQ-TREE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Maximum-likelihood (M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L); Fast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err="1"/>
              <a:t>TreeTime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Also ML – much faster than Bayesian!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it does: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estimate ancestral states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infer evolution models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err="1"/>
              <a:t>reroot</a:t>
            </a:r>
            <a:r>
              <a:rPr lang="en-US" sz="2000" dirty="0"/>
              <a:t> trees to maximize temporal signals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estimate molecular clock phylogenies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estimate population size histories</a:t>
            </a:r>
          </a:p>
          <a:p>
            <a:pPr marL="1200150" lvl="2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i="1" dirty="0"/>
              <a:t>You can use </a:t>
            </a:r>
            <a:r>
              <a:rPr lang="en-US" sz="2400" i="1" dirty="0" err="1"/>
              <a:t>TreeTime</a:t>
            </a:r>
            <a:r>
              <a:rPr lang="en-US" sz="2400" i="1" dirty="0"/>
              <a:t> independently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hlinkClick r:id="rId4"/>
              </a:rPr>
              <a:t>https://github.com/neherlab/treetime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hlinkClick r:id="rId5"/>
              </a:rPr>
              <a:t>https://treetime.biozentrum.unibas.ch/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8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CCD5C6-51A0-4080-849A-37DF242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Students will be able to:</a:t>
            </a:r>
          </a:p>
          <a:p>
            <a:pPr marL="514350" indent="-514350">
              <a:buAutoNum type="arabicPeriod"/>
            </a:pPr>
            <a:r>
              <a:rPr lang="en-US" dirty="0"/>
              <a:t>Discuss how </a:t>
            </a:r>
            <a:r>
              <a:rPr lang="en-US" dirty="0" err="1"/>
              <a:t>Nextstrain</a:t>
            </a:r>
            <a:r>
              <a:rPr lang="en-US" dirty="0"/>
              <a:t> promotes rapid genomic data dissemination for outbreak monitoring</a:t>
            </a:r>
          </a:p>
          <a:p>
            <a:pPr marL="514350" indent="-514350">
              <a:buAutoNum type="arabicPeriod"/>
            </a:pPr>
            <a:r>
              <a:rPr lang="en-US" dirty="0"/>
              <a:t>Understand the core components for </a:t>
            </a:r>
            <a:r>
              <a:rPr lang="en-US" dirty="0" err="1"/>
              <a:t>Nextstrain</a:t>
            </a:r>
            <a:r>
              <a:rPr lang="en-US" dirty="0"/>
              <a:t> tree building and visualization.</a:t>
            </a:r>
          </a:p>
          <a:p>
            <a:pPr marL="514350" indent="-514350">
              <a:buAutoNum type="arabicPeriod"/>
            </a:pPr>
            <a:r>
              <a:rPr lang="en-US" dirty="0"/>
              <a:t>Construct a </a:t>
            </a:r>
            <a:r>
              <a:rPr lang="en-US" dirty="0" err="1"/>
              <a:t>Nextstrain</a:t>
            </a:r>
            <a:r>
              <a:rPr lang="en-US" dirty="0"/>
              <a:t> “community” page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u="sng" dirty="0"/>
              <a:t>Start Exercise #4</a:t>
            </a:r>
            <a:r>
              <a:rPr lang="en-US" dirty="0"/>
              <a:t>: Interactive </a:t>
            </a:r>
            <a:r>
              <a:rPr lang="en-US" dirty="0" err="1"/>
              <a:t>phylogenetics</a:t>
            </a:r>
            <a:r>
              <a:rPr lang="en-US" dirty="0"/>
              <a:t> using </a:t>
            </a:r>
            <a:r>
              <a:rPr lang="en-US" dirty="0" err="1"/>
              <a:t>Nextstrain</a:t>
            </a:r>
            <a:endParaRPr lang="en-US" dirty="0"/>
          </a:p>
          <a:p>
            <a:r>
              <a:rPr lang="en-US" dirty="0"/>
              <a:t>Reminders for data formatting for Class 10 (</a:t>
            </a:r>
            <a:r>
              <a:rPr lang="en-US" dirty="0" err="1"/>
              <a:t>Nextstrain</a:t>
            </a:r>
            <a:r>
              <a:rPr lang="en-US" dirty="0"/>
              <a:t> part 2)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A1F2ECC-A53B-DD47-B64C-9BFD4923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2949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Auspice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712922" y="1428467"/>
            <a:ext cx="108023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Interactive web-app for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Uses JSONs (JavaScript) to transmit data into web applications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meta.json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(from Augur)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tree.json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(from Augur)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auspice_config.json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8103EB-7083-BD41-A42D-263901EF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490" y="2490777"/>
            <a:ext cx="4953427" cy="4353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B8990F-BE43-6049-BCBB-92210D2A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481" y="2490776"/>
            <a:ext cx="2619214" cy="435365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xmlns="" id="{74F19118-6C2D-8E4E-A86A-5568C7F8F07D}"/>
              </a:ext>
            </a:extLst>
          </p:cNvPr>
          <p:cNvSpPr/>
          <p:nvPr/>
        </p:nvSpPr>
        <p:spPr>
          <a:xfrm>
            <a:off x="7282984" y="4279972"/>
            <a:ext cx="619932" cy="387458"/>
          </a:xfrm>
          <a:prstGeom prst="rightArrow">
            <a:avLst/>
          </a:prstGeom>
          <a:solidFill>
            <a:srgbClr val="00B0F0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2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588" y="2846943"/>
            <a:ext cx="9401176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What is </a:t>
            </a:r>
            <a:r>
              <a:rPr lang="en-US" sz="6000" dirty="0" err="1">
                <a:solidFill>
                  <a:schemeClr val="bg1"/>
                </a:solidFill>
                <a:latin typeface="+mn-lt"/>
              </a:rPr>
              <a:t>Nextstrain</a:t>
            </a:r>
            <a:r>
              <a:rPr lang="en-US" sz="6000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49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838200" y="1691940"/>
            <a:ext cx="106399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u="sng" dirty="0"/>
              <a:t>Speed</a:t>
            </a:r>
            <a:r>
              <a:rPr lang="en-US" sz="3200" dirty="0"/>
              <a:t>: </a:t>
            </a:r>
            <a:r>
              <a:rPr lang="en-US" sz="3200" i="1" dirty="0"/>
              <a:t>Rapid genomic analysis and dissemination for public health interventions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publishing practices are too slow!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u="sng" dirty="0"/>
              <a:t>Ease</a:t>
            </a:r>
            <a:r>
              <a:rPr lang="en-US" sz="3200" dirty="0"/>
              <a:t>: </a:t>
            </a:r>
            <a:r>
              <a:rPr lang="en-US" sz="3200" i="1" dirty="0"/>
              <a:t>Intuitive design to easily discover and highlight important findings </a:t>
            </a:r>
          </a:p>
          <a:p>
            <a:pPr marL="285750" indent="-285750">
              <a:buFont typeface="Arial" charset="0"/>
              <a:buChar char="•"/>
            </a:pPr>
            <a:endParaRPr lang="en-US" sz="3200" i="1" dirty="0"/>
          </a:p>
          <a:p>
            <a:pPr marL="285750" indent="-285750">
              <a:buFont typeface="Arial" charset="0"/>
              <a:buChar char="•"/>
            </a:pPr>
            <a:r>
              <a:rPr lang="en-US" sz="3200" u="sng" dirty="0"/>
              <a:t>Community</a:t>
            </a:r>
            <a:r>
              <a:rPr lang="en-US" sz="3200" dirty="0"/>
              <a:t>:</a:t>
            </a:r>
            <a:r>
              <a:rPr lang="en-US" sz="3200" i="1" dirty="0"/>
              <a:t> Open-source tools to promote independent growth</a:t>
            </a:r>
          </a:p>
        </p:txBody>
      </p:sp>
    </p:spTree>
    <p:extLst>
      <p:ext uri="{BB962C8B-B14F-4D97-AF65-F5344CB8AC3E}">
        <p14:creationId xmlns:p14="http://schemas.microsoft.com/office/powerpoint/2010/main" val="243051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 err="1"/>
              <a:t>Nextstrain</a:t>
            </a:r>
            <a:r>
              <a:rPr lang="en-US" dirty="0"/>
              <a:t>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458F2-1723-D441-AD14-BB547EE46B73}"/>
              </a:ext>
            </a:extLst>
          </p:cNvPr>
          <p:cNvSpPr txBox="1"/>
          <p:nvPr/>
        </p:nvSpPr>
        <p:spPr>
          <a:xfrm>
            <a:off x="838200" y="1397474"/>
            <a:ext cx="1063992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err="1"/>
              <a:t>Bioinformatic</a:t>
            </a:r>
            <a:r>
              <a:rPr lang="en-US" sz="3200" dirty="0"/>
              <a:t> pipeline (augur) and visualization tool (auspice)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Main website integrates public data via automated or manual functions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Continuously updated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Genomic and non-genomic 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Source code copied many times over to create independent analysis platforms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Non-public or unpublished data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i="1" dirty="0"/>
              <a:t>Learn how to use the functions: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hlinkClick r:id="rId3"/>
              </a:rPr>
              <a:t>https://neherlab.org/201901_krisp_auspice.html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1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8B7263-FD0C-7848-8FB7-3A34DCAB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12" y="0"/>
            <a:ext cx="82330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4EB843-5ED1-E74E-978B-CAA7776AF5FB}"/>
              </a:ext>
            </a:extLst>
          </p:cNvPr>
          <p:cNvSpPr txBox="1"/>
          <p:nvPr/>
        </p:nvSpPr>
        <p:spPr>
          <a:xfrm>
            <a:off x="247972" y="2598003"/>
            <a:ext cx="4617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Nextstrain.org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4140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West Africa Ebola 2013-16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DF7C61-9551-004B-9399-722565BB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6" y="1140731"/>
            <a:ext cx="10688664" cy="55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West Africa Ebola 2013-16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8D0087-4BB6-0C48-9CD1-AC84A10D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1" y="1058987"/>
            <a:ext cx="10735159" cy="55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West Africa Ebola 2013-16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76CC77-8996-BA44-9E35-B687B96D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9" y="1045501"/>
            <a:ext cx="10890142" cy="566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7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24420</TotalTime>
  <Words>426</Words>
  <Application>Microsoft Macintosh PowerPoint</Application>
  <PresentationFormat>Widescreen</PresentationFormat>
  <Paragraphs>112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Avenir Next</vt:lpstr>
      <vt:lpstr>Calibri</vt:lpstr>
      <vt:lpstr>Calibri Light</vt:lpstr>
      <vt:lpstr>Courier</vt:lpstr>
      <vt:lpstr>Wingdings</vt:lpstr>
      <vt:lpstr>Arial</vt:lpstr>
      <vt:lpstr>Office Theme</vt:lpstr>
      <vt:lpstr>PowerPoint Presentation</vt:lpstr>
      <vt:lpstr>Learning objectives</vt:lpstr>
      <vt:lpstr>What is Nextstrain?</vt:lpstr>
      <vt:lpstr>Motivation</vt:lpstr>
      <vt:lpstr>Nextstrain today</vt:lpstr>
      <vt:lpstr>PowerPoint Presentation</vt:lpstr>
      <vt:lpstr>West Africa Ebola 2013-16</vt:lpstr>
      <vt:lpstr>West Africa Ebola 2013-16</vt:lpstr>
      <vt:lpstr>West Africa Ebola 2013-16</vt:lpstr>
      <vt:lpstr>Community builds</vt:lpstr>
      <vt:lpstr>DRC Ebola (2018-19)</vt:lpstr>
      <vt:lpstr>PowerPoint Presentation</vt:lpstr>
      <vt:lpstr>PowerPoint Presentation</vt:lpstr>
      <vt:lpstr>Nextstrain components</vt:lpstr>
      <vt:lpstr>Augur</vt:lpstr>
      <vt:lpstr>Augur</vt:lpstr>
      <vt:lpstr>Augur</vt:lpstr>
      <vt:lpstr>Nextstrain phylogenetics</vt:lpstr>
      <vt:lpstr>Nextstrain phylogenetics</vt:lpstr>
      <vt:lpstr>Auspice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Nathan Grubaugh</cp:lastModifiedBy>
  <cp:revision>68</cp:revision>
  <dcterms:created xsi:type="dcterms:W3CDTF">2019-12-09T14:21:06Z</dcterms:created>
  <dcterms:modified xsi:type="dcterms:W3CDTF">2020-01-29T17:44:16Z</dcterms:modified>
</cp:coreProperties>
</file>